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3831818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ПРЕЗЕНТАЦИЯ </a:t>
            </a:r>
          </a:p>
          <a:p>
            <a:pPr algn="ctr"/>
            <a:r>
              <a:rPr lang="ru-RU" alt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ЭЛЕКТИВНОЙ ДИСЦИПЛИНЫ</a:t>
            </a:r>
          </a:p>
          <a:p>
            <a:pPr algn="ctr"/>
            <a:endParaRPr lang="ru-RU" altLang="ru-RU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Roboto Medium" panose="02000000000000000000" pitchFamily="2" charset="0"/>
              <a:cs typeface="Times New Roman" pitchFamily="18" charset="0"/>
            </a:endParaRPr>
          </a:p>
          <a:p>
            <a:pPr algn="ctr"/>
            <a:r>
              <a:rPr lang="ru-RU" alt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Иностранный язык (французский) 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(уровень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В1 - средний)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»</a:t>
            </a:r>
            <a:endParaRPr lang="ru-RU" alt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Roboto Medium" panose="02000000000000000000" pitchFamily="2" charset="0"/>
              <a:cs typeface="Times New Roman" pitchFamily="18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</a:t>
            </a:r>
            <a:r>
              <a:rPr lang="ru-RU" alt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Roboto Medium" panose="02000000000000000000" pitchFamily="2" charset="0"/>
                <a:cs typeface="Times New Roman" pitchFamily="18" charset="0"/>
              </a:rPr>
              <a:t>иностранных языков</a:t>
            </a:r>
            <a:endParaRPr lang="ru-RU" altLang="ru-RU" sz="2000" dirty="0"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91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425" y="2648534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Цель </a:t>
            </a:r>
            <a:r>
              <a:rPr lang="ru-RU" dirty="0"/>
              <a:t>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4186" y="3861076"/>
            <a:ext cx="7756645" cy="220609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 приобретение навыков и умений, позволяющих достаточно свободно разговаривать на французском языке, обсуждать многие профессиональные и бытовые темы, понимать на слух практически все сказанное на французском языке в обычном темпе, и переход на следующий, более сложный этап обучения.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 descr="scale_1200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416" y="463379"/>
            <a:ext cx="3496962" cy="233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30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1128652"/>
            <a:ext cx="632079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717" y="2127176"/>
            <a:ext cx="7886700" cy="4351338"/>
          </a:xfrm>
        </p:spPr>
        <p:txBody>
          <a:bodyPr>
            <a:normAutofit fontScale="55000" lnSpcReduction="20000"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расширение кругозора и эрудиции обучающихся;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начальных навыков повседневного общения на французском языке;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владеть лексическим минимумом в объеме 4000 учебных лексических единиц общего характера;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владеть грамматическими навыками, обеспечивающим успешную коммуникацию общего характера при письменном и устном общении;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понимать основные особенности проявления национальной культуры и традиций стран изучаемого языка;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пользоваться правилами речевого этикета;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вести диалогическую речь и формулировать монологические высказывания с использованием разнообразных лексико-грамматических средств в основных коммуникативных ситуациях неофициального общения;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формулировать сообщение, готовить доклад;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понимать диалогическую и монологическую речь обыденного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дискурса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составлять следующие виды речевых сообщений: изложения, аннотации, рефераты, тезисы, эссе, сообщения, личные письма, биографические заметки. </a:t>
            </a:r>
          </a:p>
          <a:p>
            <a:pPr lvl="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 descr="flag-160361_1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773" y="432486"/>
            <a:ext cx="1795402" cy="164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62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Для кого предназначена дисциплина?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направления подготовки 40.03.01 Юриспруденция;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специальности 40.05.01 Правовое обеспечение национальной безопасности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специальности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40.05.02 Правоохранительная деятельность;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специальности 40.05.03 Судебная экспертиза;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специальности 40.05.04 Судебная и прокурорская деятельность;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специальности 38.05.01 Экономическая безопасность.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2550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изучается в ходе освоения дисциплины?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Экономико-географическое положение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Франции;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заморские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территории Франции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Символика Французской республики;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Рассказать о событиях прошлого и о планах на будущее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Французские города и жители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Культура и традиции Франции;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Французская кухня, рецепты, праздничные блюда;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Заказать еду в ресторане, понять меню, рецепт;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Уметь общаться с продавцом в магазине;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Написать письмо, поздравление, заказ, жалобу.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depositphotos_204331354-stock-illustration-france-background-desig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8058" y="3954161"/>
            <a:ext cx="2517621" cy="251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585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376" y="1573495"/>
            <a:ext cx="7886700" cy="940860"/>
          </a:xfrm>
        </p:spPr>
        <p:txBody>
          <a:bodyPr/>
          <a:lstStyle/>
          <a:p>
            <a:r>
              <a:rPr lang="ru-RU" dirty="0" smtClean="0"/>
              <a:t>Тематический план дисциплины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5312" y="2691304"/>
            <a:ext cx="7886700" cy="3684782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Тема 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Экономико-географическое положение Франции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Заморские территории Франции, местные органы власти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Символы Франции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Города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Франции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Покупки, еда, рестораны во Франции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Одежда, шопинг во Франции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flag-frantsii-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2435" y="469557"/>
            <a:ext cx="1168084" cy="1328312"/>
          </a:xfrm>
          <a:prstGeom prst="rect">
            <a:avLst/>
          </a:prstGeom>
        </p:spPr>
      </p:pic>
      <p:pic>
        <p:nvPicPr>
          <p:cNvPr id="12" name="Рисунок 11" descr="OtcpOlrP_400x4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9784" y="4790303"/>
            <a:ext cx="1742302" cy="172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04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Как будут проходить занятия?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211" y="1973916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Интернет-ресурсы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Практика устной речи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Освоение базовой грамматики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Теоретические опросы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Ролевые игры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Лексико-грамматические тесты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Моделирование повседневных ситуаций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Извлечение информации национально-культурного характера из изучаемых текстов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J’aime+le+français.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508" y="1993556"/>
            <a:ext cx="3113903" cy="233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10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дальнейшего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</a:t>
            </a:r>
            <a:r>
              <a:rPr lang="ru-RU" dirty="0" smtClean="0"/>
              <a:t>дальнейшем при </a:t>
            </a:r>
            <a:r>
              <a:rPr lang="ru-RU" dirty="0"/>
              <a:t>изучении следующих дисциплин:</a:t>
            </a:r>
          </a:p>
          <a:p>
            <a:pPr lvl="0"/>
            <a:r>
              <a:rPr lang="ru-RU" dirty="0" smtClean="0"/>
              <a:t> «Иностранный язык (французский) (уровень </a:t>
            </a:r>
            <a:r>
              <a:rPr lang="ru-RU" dirty="0" smtClean="0"/>
              <a:t>В2-С2</a:t>
            </a:r>
            <a:r>
              <a:rPr lang="ru-RU" dirty="0" smtClean="0"/>
              <a:t>);</a:t>
            </a:r>
          </a:p>
          <a:p>
            <a:pPr lvl="0"/>
            <a:r>
              <a:rPr lang="ru-RU" dirty="0" smtClean="0"/>
              <a:t>«Международное право»;</a:t>
            </a:r>
          </a:p>
          <a:p>
            <a:pPr lvl="0"/>
            <a:r>
              <a:rPr lang="ru-RU" dirty="0" smtClean="0"/>
              <a:t>«Международное частное право»;</a:t>
            </a:r>
          </a:p>
          <a:p>
            <a:pPr lvl="0"/>
            <a:r>
              <a:rPr lang="ru-RU" dirty="0" smtClean="0"/>
              <a:t>«Мировая экономика и международные экономические отношения»;</a:t>
            </a:r>
          </a:p>
          <a:p>
            <a:pPr lvl="0"/>
            <a:r>
              <a:rPr lang="ru-RU" dirty="0" smtClean="0"/>
              <a:t>«Правовые основы международных отношений».</a:t>
            </a:r>
          </a:p>
          <a:p>
            <a:pPr lvl="0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34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практической работы юриста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способности и готовности к межкультурному общению;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Понимание основных особенностей проявления национальной культуры и традиций стран изучаемого языка;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Иметь представление об этических и нравственных нормах поведения, принятых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инокультурном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социуме, о моделях социальных ситуаций, типичных сценариях взаимодействия;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Владение основными особенностями официального, нейтрального и неофициального регистров общения;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изучения в дальнейшем правовой системы Франции и других франкоязычных государств.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9716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1647</TotalTime>
  <Words>507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Слайд 10</vt:lpstr>
    </vt:vector>
  </TitlesOfParts>
  <Company>ФГБОУ СГЮА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Александр</cp:lastModifiedBy>
  <cp:revision>176</cp:revision>
  <dcterms:created xsi:type="dcterms:W3CDTF">2020-12-02T14:35:45Z</dcterms:created>
  <dcterms:modified xsi:type="dcterms:W3CDTF">2022-02-01T18:08:03Z</dcterms:modified>
</cp:coreProperties>
</file>